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Nuni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regular.fntdata"/><Relationship Id="rId11" Type="http://schemas.openxmlformats.org/officeDocument/2006/relationships/slide" Target="slides/slide6.xml"/><Relationship Id="rId22" Type="http://schemas.openxmlformats.org/officeDocument/2006/relationships/font" Target="fonts/Nunito-italic.fntdata"/><Relationship Id="rId10" Type="http://schemas.openxmlformats.org/officeDocument/2006/relationships/slide" Target="slides/slide5.xml"/><Relationship Id="rId21" Type="http://schemas.openxmlformats.org/officeDocument/2006/relationships/font" Target="fonts/Nuni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Nuni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f8f52560a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f8f52560a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8a964741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8a964741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f8a964741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f8a964741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fb8e3af5b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fb8e3af5b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fb8e3af5b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fb8e3af5b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f71dc6bd8e_0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f71dc6bd8e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f71dc6bd8e_2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f71dc6bd8e_2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f71dc6bd8e_1_8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f71dc6bd8e_1_8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f71dc6bd8e_1_8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f71dc6bd8e_1_8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8.png"/><Relationship Id="rId7" Type="http://schemas.openxmlformats.org/officeDocument/2006/relationships/image" Target="../media/image7.png"/><Relationship Id="rId8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Gym </a:t>
            </a:r>
            <a:r>
              <a:rPr b="1" lang="de"/>
              <a:t>Management</a:t>
            </a:r>
            <a:r>
              <a:rPr b="1" lang="de"/>
              <a:t> Software</a:t>
            </a:r>
            <a:endParaRPr b="1"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By LoremIpsum am 25.01.2022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1590600"/>
            <a:ext cx="7505700" cy="2741336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22"/>
          <p:cNvSpPr txBox="1"/>
          <p:nvPr>
            <p:ph type="title"/>
          </p:nvPr>
        </p:nvSpPr>
        <p:spPr>
          <a:xfrm>
            <a:off x="532100" y="4409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Checkout</a:t>
            </a:r>
            <a:r>
              <a:rPr lang="de"/>
              <a:t>: .</a:t>
            </a:r>
            <a:r>
              <a:rPr lang="de" sz="2000"/>
              <a:t>csv File Example</a:t>
            </a:r>
            <a:endParaRPr sz="2000"/>
          </a:p>
        </p:txBody>
      </p:sp>
      <p:sp>
        <p:nvSpPr>
          <p:cNvPr id="283" name="Google Shape;283;p22"/>
          <p:cNvSpPr txBox="1"/>
          <p:nvPr/>
        </p:nvSpPr>
        <p:spPr>
          <a:xfrm>
            <a:off x="7824600" y="200925"/>
            <a:ext cx="1116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By Arlind Tahiri</a:t>
            </a:r>
            <a:endParaRPr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513125"/>
            <a:ext cx="7505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3200"/>
              <a:t>Agenda</a:t>
            </a:r>
            <a:endParaRPr b="1" sz="3200"/>
          </a:p>
        </p:txBody>
      </p:sp>
      <p:sp>
        <p:nvSpPr>
          <p:cNvPr id="135" name="Google Shape;135;p14"/>
          <p:cNvSpPr/>
          <p:nvPr/>
        </p:nvSpPr>
        <p:spPr>
          <a:xfrm>
            <a:off x="2097025" y="2484150"/>
            <a:ext cx="594300" cy="36900"/>
          </a:xfrm>
          <a:prstGeom prst="roundRect">
            <a:avLst>
              <a:gd fmla="val 50000" name="adj"/>
            </a:avLst>
          </a:prstGeom>
          <a:solidFill>
            <a:srgbClr val="0C5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" name="Google Shape;136;p14"/>
          <p:cNvGrpSpPr/>
          <p:nvPr/>
        </p:nvGrpSpPr>
        <p:grpSpPr>
          <a:xfrm>
            <a:off x="516313" y="2162062"/>
            <a:ext cx="2045280" cy="1601504"/>
            <a:chOff x="594498" y="1957150"/>
            <a:chExt cx="1709100" cy="1338267"/>
          </a:xfrm>
        </p:grpSpPr>
        <p:sp>
          <p:nvSpPr>
            <p:cNvPr id="137" name="Google Shape;137;p14"/>
            <p:cNvSpPr/>
            <p:nvPr/>
          </p:nvSpPr>
          <p:spPr>
            <a:xfrm>
              <a:off x="1151886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0C5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4"/>
            <p:cNvSpPr txBox="1"/>
            <p:nvPr/>
          </p:nvSpPr>
          <p:spPr>
            <a:xfrm>
              <a:off x="1230640" y="2068309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de" sz="1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1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9" name="Google Shape;139;p14"/>
            <p:cNvSpPr txBox="1"/>
            <p:nvPr/>
          </p:nvSpPr>
          <p:spPr>
            <a:xfrm>
              <a:off x="594498" y="2660917"/>
              <a:ext cx="1709100" cy="63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Vorstellung des Projektthemas</a:t>
              </a:r>
              <a:endParaRPr b="1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0" name="Google Shape;140;p14"/>
          <p:cNvGrpSpPr/>
          <p:nvPr/>
        </p:nvGrpSpPr>
        <p:grpSpPr>
          <a:xfrm>
            <a:off x="2561587" y="2162057"/>
            <a:ext cx="2045280" cy="1376412"/>
            <a:chOff x="2699419" y="1957150"/>
            <a:chExt cx="1709100" cy="1150173"/>
          </a:xfrm>
        </p:grpSpPr>
        <p:sp>
          <p:nvSpPr>
            <p:cNvPr id="141" name="Google Shape;141;p14"/>
            <p:cNvSpPr/>
            <p:nvPr/>
          </p:nvSpPr>
          <p:spPr>
            <a:xfrm>
              <a:off x="3256823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0C5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 txBox="1"/>
            <p:nvPr/>
          </p:nvSpPr>
          <p:spPr>
            <a:xfrm>
              <a:off x="2699419" y="2660923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Demonstration der GUI</a:t>
              </a:r>
              <a:endParaRPr b="1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3" name="Google Shape;143;p14"/>
            <p:cNvSpPr txBox="1"/>
            <p:nvPr/>
          </p:nvSpPr>
          <p:spPr>
            <a:xfrm>
              <a:off x="3335583" y="2068333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de" sz="1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1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4" name="Google Shape;144;p14"/>
          <p:cNvGrpSpPr/>
          <p:nvPr/>
        </p:nvGrpSpPr>
        <p:grpSpPr>
          <a:xfrm>
            <a:off x="4733962" y="2162057"/>
            <a:ext cx="2045280" cy="1376425"/>
            <a:chOff x="4781406" y="1957150"/>
            <a:chExt cx="1709100" cy="1150184"/>
          </a:xfrm>
        </p:grpSpPr>
        <p:sp>
          <p:nvSpPr>
            <p:cNvPr id="145" name="Google Shape;145;p14"/>
            <p:cNvSpPr/>
            <p:nvPr/>
          </p:nvSpPr>
          <p:spPr>
            <a:xfrm>
              <a:off x="5338808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0C5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4"/>
            <p:cNvSpPr txBox="1"/>
            <p:nvPr/>
          </p:nvSpPr>
          <p:spPr>
            <a:xfrm>
              <a:off x="4781406" y="2660934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Vorstellung der Tests</a:t>
              </a:r>
              <a:endParaRPr b="1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7" name="Google Shape;147;p14"/>
            <p:cNvSpPr txBox="1"/>
            <p:nvPr/>
          </p:nvSpPr>
          <p:spPr>
            <a:xfrm>
              <a:off x="5417558" y="2068375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de" sz="1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1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8" name="Google Shape;148;p14"/>
          <p:cNvGrpSpPr/>
          <p:nvPr/>
        </p:nvGrpSpPr>
        <p:grpSpPr>
          <a:xfrm>
            <a:off x="6582413" y="2162057"/>
            <a:ext cx="2045280" cy="1601529"/>
            <a:chOff x="6863393" y="1957150"/>
            <a:chExt cx="1709100" cy="1338288"/>
          </a:xfrm>
        </p:grpSpPr>
        <p:sp>
          <p:nvSpPr>
            <p:cNvPr id="149" name="Google Shape;149;p14"/>
            <p:cNvSpPr/>
            <p:nvPr/>
          </p:nvSpPr>
          <p:spPr>
            <a:xfrm>
              <a:off x="7420786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0C5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4"/>
            <p:cNvSpPr txBox="1"/>
            <p:nvPr/>
          </p:nvSpPr>
          <p:spPr>
            <a:xfrm>
              <a:off x="6863393" y="2660938"/>
              <a:ext cx="1709100" cy="63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Erklärung der Implementierung</a:t>
              </a:r>
              <a:endParaRPr b="1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1" name="Google Shape;151;p14"/>
            <p:cNvSpPr txBox="1"/>
            <p:nvPr/>
          </p:nvSpPr>
          <p:spPr>
            <a:xfrm>
              <a:off x="7499536" y="2068375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de" sz="1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b="1" sz="1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2" name="Google Shape;152;p14"/>
          <p:cNvSpPr/>
          <p:nvPr/>
        </p:nvSpPr>
        <p:spPr>
          <a:xfrm>
            <a:off x="4381438" y="2484138"/>
            <a:ext cx="594300" cy="36900"/>
          </a:xfrm>
          <a:prstGeom prst="roundRect">
            <a:avLst>
              <a:gd fmla="val 50000" name="adj"/>
            </a:avLst>
          </a:prstGeom>
          <a:solidFill>
            <a:srgbClr val="0C5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4"/>
          <p:cNvSpPr/>
          <p:nvPr/>
        </p:nvSpPr>
        <p:spPr>
          <a:xfrm>
            <a:off x="6402538" y="2484138"/>
            <a:ext cx="594300" cy="36900"/>
          </a:xfrm>
          <a:prstGeom prst="roundRect">
            <a:avLst>
              <a:gd fmla="val 50000" name="adj"/>
            </a:avLst>
          </a:prstGeom>
          <a:solidFill>
            <a:srgbClr val="0C5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5"/>
          <p:cNvSpPr txBox="1"/>
          <p:nvPr>
            <p:ph type="title"/>
          </p:nvPr>
        </p:nvSpPr>
        <p:spPr>
          <a:xfrm>
            <a:off x="3595650" y="232800"/>
            <a:ext cx="1952700" cy="6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3200"/>
              <a:t>Entitäten</a:t>
            </a:r>
            <a:endParaRPr b="1" sz="3200"/>
          </a:p>
        </p:txBody>
      </p:sp>
      <p:pic>
        <p:nvPicPr>
          <p:cNvPr id="159" name="Google Shape;15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526" y="1152386"/>
            <a:ext cx="461919" cy="798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526" y="2314784"/>
            <a:ext cx="461919" cy="8057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3395" y="3640963"/>
            <a:ext cx="534177" cy="798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35642" y="2377932"/>
            <a:ext cx="1030031" cy="679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67581" y="3557047"/>
            <a:ext cx="966124" cy="9661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06490" y="1107388"/>
            <a:ext cx="888330" cy="88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5"/>
          <p:cNvSpPr txBox="1"/>
          <p:nvPr/>
        </p:nvSpPr>
        <p:spPr>
          <a:xfrm>
            <a:off x="296725" y="1981378"/>
            <a:ext cx="807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/>
              <a:t>Mitglieder</a:t>
            </a:r>
            <a:endParaRPr sz="1100"/>
          </a:p>
        </p:txBody>
      </p:sp>
      <p:sp>
        <p:nvSpPr>
          <p:cNvPr id="166" name="Google Shape;166;p15"/>
          <p:cNvSpPr txBox="1"/>
          <p:nvPr/>
        </p:nvSpPr>
        <p:spPr>
          <a:xfrm>
            <a:off x="274488" y="3140550"/>
            <a:ext cx="852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/>
              <a:t>Mitarbeiter</a:t>
            </a:r>
            <a:endParaRPr sz="1100"/>
          </a:p>
        </p:txBody>
      </p:sp>
      <p:sp>
        <p:nvSpPr>
          <p:cNvPr id="167" name="Google Shape;167;p15"/>
          <p:cNvSpPr txBox="1"/>
          <p:nvPr/>
        </p:nvSpPr>
        <p:spPr>
          <a:xfrm>
            <a:off x="296725" y="4484295"/>
            <a:ext cx="807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/>
              <a:t>Artikel</a:t>
            </a:r>
            <a:endParaRPr sz="1100"/>
          </a:p>
        </p:txBody>
      </p:sp>
      <p:sp>
        <p:nvSpPr>
          <p:cNvPr id="168" name="Google Shape;168;p15"/>
          <p:cNvSpPr txBox="1"/>
          <p:nvPr/>
        </p:nvSpPr>
        <p:spPr>
          <a:xfrm>
            <a:off x="4535712" y="1981378"/>
            <a:ext cx="1029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/>
              <a:t>Bestellungen</a:t>
            </a:r>
            <a:endParaRPr sz="1100"/>
          </a:p>
        </p:txBody>
      </p:sp>
      <p:sp>
        <p:nvSpPr>
          <p:cNvPr id="169" name="Google Shape;169;p15"/>
          <p:cNvSpPr txBox="1"/>
          <p:nvPr/>
        </p:nvSpPr>
        <p:spPr>
          <a:xfrm>
            <a:off x="4535712" y="3140538"/>
            <a:ext cx="1029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/>
              <a:t>Verträge</a:t>
            </a:r>
            <a:endParaRPr sz="1100"/>
          </a:p>
        </p:txBody>
      </p:sp>
      <p:sp>
        <p:nvSpPr>
          <p:cNvPr id="170" name="Google Shape;170;p15"/>
          <p:cNvSpPr txBox="1"/>
          <p:nvPr/>
        </p:nvSpPr>
        <p:spPr>
          <a:xfrm>
            <a:off x="4535712" y="4484283"/>
            <a:ext cx="1029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/>
              <a:t>LogIn</a:t>
            </a:r>
            <a:endParaRPr sz="1100"/>
          </a:p>
        </p:txBody>
      </p:sp>
      <p:sp>
        <p:nvSpPr>
          <p:cNvPr id="171" name="Google Shape;171;p15"/>
          <p:cNvSpPr/>
          <p:nvPr/>
        </p:nvSpPr>
        <p:spPr>
          <a:xfrm>
            <a:off x="1322400" y="1211800"/>
            <a:ext cx="2922900" cy="679500"/>
          </a:xfrm>
          <a:prstGeom prst="roundRect">
            <a:avLst>
              <a:gd fmla="val 32606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de" sz="1100">
                <a:solidFill>
                  <a:schemeClr val="dk1"/>
                </a:solidFill>
              </a:rPr>
              <a:t>haben einen Vertrag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de" sz="1100">
                <a:solidFill>
                  <a:schemeClr val="dk1"/>
                </a:solidFill>
              </a:rPr>
              <a:t>können Artikel bestellen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de" sz="1100">
                <a:solidFill>
                  <a:schemeClr val="dk1"/>
                </a:solidFill>
              </a:rPr>
              <a:t>können trainieren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72" name="Google Shape;172;p15"/>
          <p:cNvSpPr/>
          <p:nvPr/>
        </p:nvSpPr>
        <p:spPr>
          <a:xfrm>
            <a:off x="1322400" y="2377925"/>
            <a:ext cx="2922900" cy="679500"/>
          </a:xfrm>
          <a:prstGeom prst="roundRect">
            <a:avLst>
              <a:gd fmla="val 32606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de" sz="1100">
                <a:solidFill>
                  <a:schemeClr val="dk1"/>
                </a:solidFill>
              </a:rPr>
              <a:t>verwalten die verschiedenen Entitäten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de" sz="1100">
                <a:solidFill>
                  <a:schemeClr val="dk1"/>
                </a:solidFill>
              </a:rPr>
              <a:t>nehmen Bestellungen auf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73" name="Google Shape;173;p15"/>
          <p:cNvSpPr/>
          <p:nvPr/>
        </p:nvSpPr>
        <p:spPr>
          <a:xfrm>
            <a:off x="1322400" y="3700375"/>
            <a:ext cx="2922900" cy="679500"/>
          </a:xfrm>
          <a:prstGeom prst="roundRect">
            <a:avLst>
              <a:gd fmla="val 32606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de" sz="1100">
                <a:solidFill>
                  <a:schemeClr val="dk1"/>
                </a:solidFill>
              </a:rPr>
              <a:t>haben Namen und Preis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de" sz="1100">
                <a:solidFill>
                  <a:schemeClr val="dk1"/>
                </a:solidFill>
              </a:rPr>
              <a:t>sind Bestandteil einer Bestellung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de" sz="1100">
                <a:solidFill>
                  <a:schemeClr val="dk1"/>
                </a:solidFill>
              </a:rPr>
              <a:t>haben einen Soll- und Ist-Bestand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74" name="Google Shape;174;p15"/>
          <p:cNvSpPr/>
          <p:nvPr/>
        </p:nvSpPr>
        <p:spPr>
          <a:xfrm>
            <a:off x="5793775" y="1211775"/>
            <a:ext cx="3001800" cy="679500"/>
          </a:xfrm>
          <a:prstGeom prst="roundRect">
            <a:avLst>
              <a:gd fmla="val 32606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de" sz="1100">
                <a:solidFill>
                  <a:schemeClr val="dk1"/>
                </a:solidFill>
              </a:rPr>
              <a:t>sind mit einem Mitglied verbunden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de" sz="1100">
                <a:solidFill>
                  <a:schemeClr val="dk1"/>
                </a:solidFill>
              </a:rPr>
              <a:t>besteht aus einem Artikel mit Ist-Bestand &gt; 0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75" name="Google Shape;175;p15"/>
          <p:cNvSpPr/>
          <p:nvPr/>
        </p:nvSpPr>
        <p:spPr>
          <a:xfrm>
            <a:off x="5793775" y="2377925"/>
            <a:ext cx="3001800" cy="679500"/>
          </a:xfrm>
          <a:prstGeom prst="roundRect">
            <a:avLst>
              <a:gd fmla="val 32606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de" sz="1100">
                <a:solidFill>
                  <a:schemeClr val="dk1"/>
                </a:solidFill>
              </a:rPr>
              <a:t>wird von Mitglied bei Registrierung gewählt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de" sz="1100">
                <a:solidFill>
                  <a:schemeClr val="dk1"/>
                </a:solidFill>
              </a:rPr>
              <a:t>kann nachträglich geändert werden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76" name="Google Shape;176;p15"/>
          <p:cNvSpPr/>
          <p:nvPr/>
        </p:nvSpPr>
        <p:spPr>
          <a:xfrm>
            <a:off x="5793775" y="3700375"/>
            <a:ext cx="3001800" cy="738900"/>
          </a:xfrm>
          <a:prstGeom prst="roundRect">
            <a:avLst>
              <a:gd fmla="val 32606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de" sz="1100">
                <a:solidFill>
                  <a:schemeClr val="dk1"/>
                </a:solidFill>
              </a:rPr>
              <a:t>besteht aus Nutzername und Passwort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de" sz="1100">
                <a:solidFill>
                  <a:schemeClr val="dk1"/>
                </a:solidFill>
              </a:rPr>
              <a:t>unterscheidet zwischen Admin und nicht Admin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100" y="1046950"/>
            <a:ext cx="5766401" cy="368635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6"/>
          <p:cNvSpPr txBox="1"/>
          <p:nvPr>
            <p:ph type="title"/>
          </p:nvPr>
        </p:nvSpPr>
        <p:spPr>
          <a:xfrm>
            <a:off x="532100" y="4409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Testbeispiel: Bestellungen</a:t>
            </a:r>
            <a:endParaRPr sz="2000"/>
          </a:p>
        </p:txBody>
      </p:sp>
      <p:sp>
        <p:nvSpPr>
          <p:cNvPr id="183" name="Google Shape;183;p16"/>
          <p:cNvSpPr/>
          <p:nvPr/>
        </p:nvSpPr>
        <p:spPr>
          <a:xfrm>
            <a:off x="6083563" y="1472350"/>
            <a:ext cx="1689600" cy="649500"/>
          </a:xfrm>
          <a:prstGeom prst="roundRect">
            <a:avLst>
              <a:gd fmla="val 32606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chemeClr val="dk1"/>
                </a:solidFill>
              </a:rPr>
              <a:t>Initialisieren und Hinzufügen der benötigten Entitäten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84" name="Google Shape;184;p16"/>
          <p:cNvSpPr/>
          <p:nvPr/>
        </p:nvSpPr>
        <p:spPr>
          <a:xfrm>
            <a:off x="5282938" y="3030250"/>
            <a:ext cx="1689600" cy="649500"/>
          </a:xfrm>
          <a:prstGeom prst="roundRect">
            <a:avLst>
              <a:gd fmla="val 32606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chemeClr val="dk1"/>
                </a:solidFill>
              </a:rPr>
              <a:t>Hinzufügen gültiger / ungültiger Bestellungen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85" name="Google Shape;185;p16"/>
          <p:cNvSpPr/>
          <p:nvPr/>
        </p:nvSpPr>
        <p:spPr>
          <a:xfrm>
            <a:off x="5282938" y="3984575"/>
            <a:ext cx="1689600" cy="649500"/>
          </a:xfrm>
          <a:prstGeom prst="roundRect">
            <a:avLst>
              <a:gd fmla="val 32606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chemeClr val="dk1"/>
                </a:solidFill>
              </a:rPr>
              <a:t>Überprüfen, ob die Bestellungen hinzugefügt wurden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099" y="1011575"/>
            <a:ext cx="5286399" cy="3825976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7"/>
          <p:cNvSpPr txBox="1"/>
          <p:nvPr>
            <p:ph type="title"/>
          </p:nvPr>
        </p:nvSpPr>
        <p:spPr>
          <a:xfrm>
            <a:off x="532100" y="4409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Testbeispiel: Bestellungen</a:t>
            </a:r>
            <a:endParaRPr sz="2000"/>
          </a:p>
        </p:txBody>
      </p:sp>
      <p:sp>
        <p:nvSpPr>
          <p:cNvPr id="192" name="Google Shape;192;p17"/>
          <p:cNvSpPr/>
          <p:nvPr/>
        </p:nvSpPr>
        <p:spPr>
          <a:xfrm>
            <a:off x="4880338" y="1470275"/>
            <a:ext cx="1689600" cy="649500"/>
          </a:xfrm>
          <a:prstGeom prst="roundRect">
            <a:avLst>
              <a:gd fmla="val 32606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chemeClr val="dk1"/>
                </a:solidFill>
              </a:rPr>
              <a:t>Bestellung Verändern &amp; Überprüfen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93" name="Google Shape;193;p17"/>
          <p:cNvSpPr/>
          <p:nvPr/>
        </p:nvSpPr>
        <p:spPr>
          <a:xfrm>
            <a:off x="4822813" y="3276363"/>
            <a:ext cx="1689600" cy="649500"/>
          </a:xfrm>
          <a:prstGeom prst="roundRect">
            <a:avLst>
              <a:gd fmla="val 32606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chemeClr val="dk1"/>
                </a:solidFill>
              </a:rPr>
              <a:t>Bestellung Löschen &amp; Überprüfen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94" name="Google Shape;194;p17"/>
          <p:cNvSpPr/>
          <p:nvPr/>
        </p:nvSpPr>
        <p:spPr>
          <a:xfrm>
            <a:off x="4822813" y="4122300"/>
            <a:ext cx="1689600" cy="649500"/>
          </a:xfrm>
          <a:prstGeom prst="roundRect">
            <a:avLst>
              <a:gd fmla="val 32606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chemeClr val="dk1"/>
                </a:solidFill>
              </a:rPr>
              <a:t>Alle benötigten Entitäten löschen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8"/>
          <p:cNvSpPr txBox="1"/>
          <p:nvPr>
            <p:ph type="title"/>
          </p:nvPr>
        </p:nvSpPr>
        <p:spPr>
          <a:xfrm>
            <a:off x="1388550" y="1475400"/>
            <a:ext cx="6366900" cy="219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Implementierung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und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Datenbank</a:t>
            </a:r>
            <a:endParaRPr b="1"/>
          </a:p>
        </p:txBody>
      </p:sp>
      <p:sp>
        <p:nvSpPr>
          <p:cNvPr id="200" name="Google Shape;200;p18"/>
          <p:cNvSpPr txBox="1"/>
          <p:nvPr/>
        </p:nvSpPr>
        <p:spPr>
          <a:xfrm>
            <a:off x="3072000" y="3668100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By Arlind Tahiri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9"/>
          <p:cNvSpPr txBox="1"/>
          <p:nvPr>
            <p:ph type="title"/>
          </p:nvPr>
        </p:nvSpPr>
        <p:spPr>
          <a:xfrm>
            <a:off x="532100" y="4409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Mein Aufgabenbereich</a:t>
            </a:r>
            <a:r>
              <a:rPr lang="de"/>
              <a:t>:</a:t>
            </a:r>
            <a:endParaRPr sz="2000"/>
          </a:p>
        </p:txBody>
      </p:sp>
      <p:grpSp>
        <p:nvGrpSpPr>
          <p:cNvPr id="206" name="Google Shape;206;p19"/>
          <p:cNvGrpSpPr/>
          <p:nvPr/>
        </p:nvGrpSpPr>
        <p:grpSpPr>
          <a:xfrm rot="2700000">
            <a:off x="5488630" y="2030987"/>
            <a:ext cx="2272943" cy="2131460"/>
            <a:chOff x="6254516" y="1318143"/>
            <a:chExt cx="2644313" cy="2479714"/>
          </a:xfrm>
        </p:grpSpPr>
        <p:sp>
          <p:nvSpPr>
            <p:cNvPr id="207" name="Google Shape;207;p19"/>
            <p:cNvSpPr/>
            <p:nvPr/>
          </p:nvSpPr>
          <p:spPr>
            <a:xfrm rot="2700000">
              <a:off x="7239866" y="1053398"/>
              <a:ext cx="489601" cy="2989789"/>
            </a:xfrm>
            <a:prstGeom prst="roundRect">
              <a:avLst>
                <a:gd fmla="val 50000" name="adj"/>
              </a:avLst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9"/>
            <p:cNvSpPr/>
            <p:nvPr/>
          </p:nvSpPr>
          <p:spPr>
            <a:xfrm rot="-2700000">
              <a:off x="6443960" y="3255490"/>
              <a:ext cx="326259" cy="32625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900">
                  <a:solidFill>
                    <a:srgbClr val="307BF3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b="1" sz="900">
                <a:solidFill>
                  <a:srgbClr val="307BF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19"/>
            <p:cNvSpPr txBox="1"/>
            <p:nvPr/>
          </p:nvSpPr>
          <p:spPr>
            <a:xfrm rot="-2700000">
              <a:off x="6375763" y="2297099"/>
              <a:ext cx="2378424" cy="3428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95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UnitTests vorübergehend erstellt</a:t>
              </a:r>
              <a:endParaRPr b="1" sz="95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19"/>
            <p:cNvSpPr txBox="1"/>
            <p:nvPr/>
          </p:nvSpPr>
          <p:spPr>
            <a:xfrm rot="-2700000">
              <a:off x="6712266" y="2579253"/>
              <a:ext cx="2378424" cy="4425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de" sz="800">
                  <a:latin typeface="Roboto"/>
                  <a:ea typeface="Roboto"/>
                  <a:cs typeface="Roboto"/>
                  <a:sym typeface="Roboto"/>
                </a:rPr>
                <a:t>zur Testung der Datenbank, Tests vorläufig implementiert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1" name="Google Shape;211;p19"/>
          <p:cNvGrpSpPr/>
          <p:nvPr/>
        </p:nvGrpSpPr>
        <p:grpSpPr>
          <a:xfrm rot="2700000">
            <a:off x="4583174" y="1121505"/>
            <a:ext cx="2266121" cy="2128491"/>
            <a:chOff x="4761418" y="1318143"/>
            <a:chExt cx="2636376" cy="2476259"/>
          </a:xfrm>
        </p:grpSpPr>
        <p:sp>
          <p:nvSpPr>
            <p:cNvPr id="212" name="Google Shape;212;p19"/>
            <p:cNvSpPr/>
            <p:nvPr/>
          </p:nvSpPr>
          <p:spPr>
            <a:xfrm rot="2700000">
              <a:off x="5746767" y="1053398"/>
              <a:ext cx="489601" cy="2989789"/>
            </a:xfrm>
            <a:prstGeom prst="roundRect">
              <a:avLst>
                <a:gd fmla="val 50000" name="adj"/>
              </a:avLst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9"/>
            <p:cNvSpPr/>
            <p:nvPr/>
          </p:nvSpPr>
          <p:spPr>
            <a:xfrm rot="-2700000">
              <a:off x="4950862" y="3255490"/>
              <a:ext cx="326259" cy="32625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900">
                  <a:solidFill>
                    <a:srgbClr val="0E65F0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b="1" sz="900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4" name="Google Shape;214;p19"/>
            <p:cNvSpPr txBox="1"/>
            <p:nvPr/>
          </p:nvSpPr>
          <p:spPr>
            <a:xfrm rot="-2700000">
              <a:off x="4896424" y="2302799"/>
              <a:ext cx="2362302" cy="3428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Implementierung</a:t>
              </a:r>
              <a:r>
                <a:rPr b="1" lang="de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Datenbank</a:t>
              </a:r>
              <a:endParaRPr b="1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19"/>
            <p:cNvSpPr txBox="1"/>
            <p:nvPr/>
          </p:nvSpPr>
          <p:spPr>
            <a:xfrm rot="-2700000">
              <a:off x="5224993" y="2581498"/>
              <a:ext cx="2362302" cy="4425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de" sz="750">
                  <a:latin typeface="Roboto"/>
                  <a:ea typeface="Roboto"/>
                  <a:cs typeface="Roboto"/>
                  <a:sym typeface="Roboto"/>
                </a:rPr>
                <a:t>CRUD Operationen mit Abfragen um Exceptions zu vermeiden + Dokumentation</a:t>
              </a:r>
              <a:endParaRPr b="1" sz="75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6" name="Google Shape;216;p19"/>
          <p:cNvGrpSpPr/>
          <p:nvPr/>
        </p:nvGrpSpPr>
        <p:grpSpPr>
          <a:xfrm rot="2700000">
            <a:off x="2389645" y="2608107"/>
            <a:ext cx="2266109" cy="2128522"/>
            <a:chOff x="3269751" y="1318143"/>
            <a:chExt cx="2636362" cy="2476296"/>
          </a:xfrm>
        </p:grpSpPr>
        <p:sp>
          <p:nvSpPr>
            <p:cNvPr id="217" name="Google Shape;217;p19"/>
            <p:cNvSpPr/>
            <p:nvPr/>
          </p:nvSpPr>
          <p:spPr>
            <a:xfrm rot="2700000">
              <a:off x="4255100" y="1053398"/>
              <a:ext cx="489601" cy="2989789"/>
            </a:xfrm>
            <a:prstGeom prst="roundRect">
              <a:avLst>
                <a:gd fmla="val 50000" name="adj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9"/>
            <p:cNvSpPr/>
            <p:nvPr/>
          </p:nvSpPr>
          <p:spPr>
            <a:xfrm rot="-2700000">
              <a:off x="3459195" y="3255490"/>
              <a:ext cx="326259" cy="32625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9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9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19"/>
            <p:cNvSpPr txBox="1"/>
            <p:nvPr/>
          </p:nvSpPr>
          <p:spPr>
            <a:xfrm rot="-2700000">
              <a:off x="3404724" y="2302799"/>
              <a:ext cx="2362302" cy="3428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Implementierung der Use Cases</a:t>
              </a:r>
              <a:endParaRPr b="1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19"/>
            <p:cNvSpPr txBox="1"/>
            <p:nvPr/>
          </p:nvSpPr>
          <p:spPr>
            <a:xfrm rot="-2700000">
              <a:off x="3733312" y="2581535"/>
              <a:ext cx="2362302" cy="4425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de" sz="800">
                  <a:latin typeface="Roboto"/>
                  <a:ea typeface="Roboto"/>
                  <a:cs typeface="Roboto"/>
                  <a:sym typeface="Roboto"/>
                </a:rPr>
                <a:t>wie Checkout, “Derzeit Trainierende”, CRUD Operationen, … + Dokumentation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1" name="Google Shape;221;p19"/>
          <p:cNvGrpSpPr/>
          <p:nvPr/>
        </p:nvGrpSpPr>
        <p:grpSpPr>
          <a:xfrm rot="2700000">
            <a:off x="1479989" y="1701445"/>
            <a:ext cx="2270318" cy="2132818"/>
            <a:chOff x="1776626" y="1318143"/>
            <a:chExt cx="2641259" cy="2481293"/>
          </a:xfrm>
        </p:grpSpPr>
        <p:grpSp>
          <p:nvGrpSpPr>
            <p:cNvPr id="222" name="Google Shape;222;p19"/>
            <p:cNvGrpSpPr/>
            <p:nvPr/>
          </p:nvGrpSpPr>
          <p:grpSpPr>
            <a:xfrm>
              <a:off x="1776626" y="1318143"/>
              <a:ext cx="2641259" cy="2481293"/>
              <a:chOff x="1776626" y="1318143"/>
              <a:chExt cx="2641259" cy="2481293"/>
            </a:xfrm>
          </p:grpSpPr>
          <p:sp>
            <p:nvSpPr>
              <p:cNvPr id="223" name="Google Shape;223;p19"/>
              <p:cNvSpPr/>
              <p:nvPr/>
            </p:nvSpPr>
            <p:spPr>
              <a:xfrm rot="2700000">
                <a:off x="2761975" y="1053398"/>
                <a:ext cx="489601" cy="2989789"/>
              </a:xfrm>
              <a:prstGeom prst="roundRect">
                <a:avLst>
                  <a:gd fmla="val 50000" name="adj"/>
                </a:avLst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19"/>
              <p:cNvSpPr txBox="1"/>
              <p:nvPr/>
            </p:nvSpPr>
            <p:spPr>
              <a:xfrm rot="-2700000">
                <a:off x="1899549" y="2297849"/>
                <a:ext cx="2376303" cy="34280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de" sz="11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Planung der Programmierung</a:t>
                </a:r>
                <a:endParaRPr b="1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25" name="Google Shape;225;p19"/>
              <p:cNvSpPr txBox="1"/>
              <p:nvPr/>
            </p:nvSpPr>
            <p:spPr>
              <a:xfrm rot="-2700000">
                <a:off x="2233133" y="2581582"/>
                <a:ext cx="2376303" cy="4425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de" sz="800">
                    <a:latin typeface="Roboto"/>
                    <a:ea typeface="Roboto"/>
                    <a:cs typeface="Roboto"/>
                    <a:sym typeface="Roboto"/>
                  </a:rPr>
                  <a:t>erstellen einer PDF mit dem vorläufigen Vorgehen bei der Programmierung</a:t>
                </a:r>
                <a:endParaRPr b="1" sz="8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26" name="Google Shape;226;p19"/>
            <p:cNvSpPr/>
            <p:nvPr/>
          </p:nvSpPr>
          <p:spPr>
            <a:xfrm rot="-2700000">
              <a:off x="1966070" y="3255490"/>
              <a:ext cx="326259" cy="32625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9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9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7" name="Google Shape;227;p19"/>
          <p:cNvGrpSpPr/>
          <p:nvPr/>
        </p:nvGrpSpPr>
        <p:grpSpPr>
          <a:xfrm rot="2700000">
            <a:off x="574513" y="794310"/>
            <a:ext cx="2267953" cy="2130520"/>
            <a:chOff x="284959" y="1318143"/>
            <a:chExt cx="2638508" cy="2478620"/>
          </a:xfrm>
        </p:grpSpPr>
        <p:sp>
          <p:nvSpPr>
            <p:cNvPr id="228" name="Google Shape;228;p19"/>
            <p:cNvSpPr/>
            <p:nvPr/>
          </p:nvSpPr>
          <p:spPr>
            <a:xfrm rot="2700000">
              <a:off x="1270309" y="1053398"/>
              <a:ext cx="489601" cy="2989789"/>
            </a:xfrm>
            <a:prstGeom prst="roundRect">
              <a:avLst>
                <a:gd fmla="val 50000" name="adj"/>
              </a:avLst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9"/>
            <p:cNvSpPr/>
            <p:nvPr/>
          </p:nvSpPr>
          <p:spPr>
            <a:xfrm rot="-2700000">
              <a:off x="472953" y="3255490"/>
              <a:ext cx="326259" cy="32625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9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9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0" name="Google Shape;230;p19"/>
            <p:cNvSpPr txBox="1"/>
            <p:nvPr/>
          </p:nvSpPr>
          <p:spPr>
            <a:xfrm rot="-2700000">
              <a:off x="414317" y="2300549"/>
              <a:ext cx="2368666" cy="3428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Erstellung </a:t>
              </a:r>
              <a:r>
                <a:rPr b="1" lang="de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der </a:t>
              </a:r>
              <a:r>
                <a:rPr b="1" lang="de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Entitäten</a:t>
              </a:r>
              <a:endParaRPr b="1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1" name="Google Shape;231;p19"/>
            <p:cNvSpPr txBox="1"/>
            <p:nvPr/>
          </p:nvSpPr>
          <p:spPr>
            <a:xfrm rot="-2700000">
              <a:off x="745234" y="2581609"/>
              <a:ext cx="2368666" cy="4425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de" sz="800">
                  <a:latin typeface="Roboto"/>
                  <a:ea typeface="Roboto"/>
                  <a:cs typeface="Roboto"/>
                  <a:sym typeface="Roboto"/>
                </a:rPr>
                <a:t>und derer ToString und CompareTo Methoden</a:t>
              </a: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2" name="Google Shape;232;p19"/>
          <p:cNvGrpSpPr/>
          <p:nvPr/>
        </p:nvGrpSpPr>
        <p:grpSpPr>
          <a:xfrm rot="2700000">
            <a:off x="6394963" y="2936765"/>
            <a:ext cx="2271012" cy="2133399"/>
            <a:chOff x="6254516" y="1318143"/>
            <a:chExt cx="2642067" cy="2481970"/>
          </a:xfrm>
        </p:grpSpPr>
        <p:sp>
          <p:nvSpPr>
            <p:cNvPr id="233" name="Google Shape;233;p19"/>
            <p:cNvSpPr/>
            <p:nvPr/>
          </p:nvSpPr>
          <p:spPr>
            <a:xfrm rot="2700000">
              <a:off x="7239866" y="1053398"/>
              <a:ext cx="489601" cy="2989789"/>
            </a:xfrm>
            <a:prstGeom prst="roundRect">
              <a:avLst>
                <a:gd fmla="val 50000" name="adj"/>
              </a:avLst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9"/>
            <p:cNvSpPr/>
            <p:nvPr/>
          </p:nvSpPr>
          <p:spPr>
            <a:xfrm rot="-2700000">
              <a:off x="6443960" y="3255490"/>
              <a:ext cx="326259" cy="32625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900">
                  <a:solidFill>
                    <a:srgbClr val="307BF3"/>
                  </a:solidFill>
                  <a:latin typeface="Roboto"/>
                  <a:ea typeface="Roboto"/>
                  <a:cs typeface="Roboto"/>
                  <a:sym typeface="Roboto"/>
                </a:rPr>
                <a:t>6</a:t>
              </a:r>
              <a:endParaRPr b="1" sz="900">
                <a:solidFill>
                  <a:srgbClr val="307BF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5" name="Google Shape;235;p19"/>
            <p:cNvSpPr txBox="1"/>
            <p:nvPr/>
          </p:nvSpPr>
          <p:spPr>
            <a:xfrm rot="-2700000">
              <a:off x="6375763" y="2297099"/>
              <a:ext cx="2378424" cy="3428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GUI überarbeitet</a:t>
              </a:r>
              <a:endParaRPr b="1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6" name="Google Shape;236;p19"/>
            <p:cNvSpPr txBox="1"/>
            <p:nvPr/>
          </p:nvSpPr>
          <p:spPr>
            <a:xfrm rot="-2700000">
              <a:off x="6710021" y="2581508"/>
              <a:ext cx="2378424" cy="4425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de" sz="800">
                  <a:latin typeface="Roboto"/>
                  <a:ea typeface="Roboto"/>
                  <a:cs typeface="Roboto"/>
                  <a:sym typeface="Roboto"/>
                </a:rPr>
                <a:t>Design </a:t>
              </a:r>
              <a:r>
                <a:rPr lang="de" sz="800">
                  <a:latin typeface="Roboto"/>
                  <a:ea typeface="Roboto"/>
                  <a:cs typeface="Roboto"/>
                  <a:sym typeface="Roboto"/>
                </a:rPr>
                <a:t>geändert,</a:t>
              </a:r>
              <a:r>
                <a:rPr lang="de" sz="800">
                  <a:latin typeface="Roboto"/>
                  <a:ea typeface="Roboto"/>
                  <a:cs typeface="Roboto"/>
                  <a:sym typeface="Roboto"/>
                </a:rPr>
                <a:t> Fenster </a:t>
              </a:r>
              <a:r>
                <a:rPr lang="de" sz="800">
                  <a:latin typeface="Roboto"/>
                  <a:ea typeface="Roboto"/>
                  <a:cs typeface="Roboto"/>
                  <a:sym typeface="Roboto"/>
                </a:rPr>
                <a:t>Resizable</a:t>
              </a:r>
              <a:r>
                <a:rPr lang="de" sz="800">
                  <a:latin typeface="Roboto"/>
                  <a:ea typeface="Roboto"/>
                  <a:cs typeface="Roboto"/>
                  <a:sym typeface="Roboto"/>
                </a:rPr>
                <a:t> gemacht, Pages überarbeitet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37" name="Google Shape;237;p19"/>
          <p:cNvSpPr txBox="1"/>
          <p:nvPr/>
        </p:nvSpPr>
        <p:spPr>
          <a:xfrm>
            <a:off x="7824600" y="200925"/>
            <a:ext cx="1116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By Arlind Tahiri</a:t>
            </a:r>
            <a:endParaRPr sz="1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0"/>
          <p:cNvSpPr txBox="1"/>
          <p:nvPr>
            <p:ph type="title"/>
          </p:nvPr>
        </p:nvSpPr>
        <p:spPr>
          <a:xfrm>
            <a:off x="532100" y="4409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Implementierung: </a:t>
            </a:r>
            <a:r>
              <a:rPr lang="de" sz="2000"/>
              <a:t>Entity</a:t>
            </a:r>
            <a:r>
              <a:rPr lang="de" sz="2000"/>
              <a:t> Beziehungen</a:t>
            </a:r>
            <a:endParaRPr sz="2000"/>
          </a:p>
        </p:txBody>
      </p:sp>
      <p:sp>
        <p:nvSpPr>
          <p:cNvPr id="243" name="Google Shape;243;p20"/>
          <p:cNvSpPr/>
          <p:nvPr/>
        </p:nvSpPr>
        <p:spPr>
          <a:xfrm>
            <a:off x="710973" y="2324638"/>
            <a:ext cx="1420200" cy="546000"/>
          </a:xfrm>
          <a:prstGeom prst="roundRect">
            <a:avLst>
              <a:gd fmla="val 32606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chemeClr val="dk1"/>
                </a:solidFill>
              </a:rPr>
              <a:t>Vertrag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244" name="Google Shape;244;p20"/>
          <p:cNvSpPr/>
          <p:nvPr/>
        </p:nvSpPr>
        <p:spPr>
          <a:xfrm>
            <a:off x="2811011" y="2324638"/>
            <a:ext cx="1420200" cy="546000"/>
          </a:xfrm>
          <a:prstGeom prst="roundRect">
            <a:avLst>
              <a:gd fmla="val 32606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chemeClr val="dk1"/>
                </a:solidFill>
              </a:rPr>
              <a:t>Mitglied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245" name="Google Shape;245;p20"/>
          <p:cNvSpPr/>
          <p:nvPr/>
        </p:nvSpPr>
        <p:spPr>
          <a:xfrm>
            <a:off x="4911048" y="2324638"/>
            <a:ext cx="1420200" cy="546000"/>
          </a:xfrm>
          <a:prstGeom prst="roundRect">
            <a:avLst>
              <a:gd fmla="val 32606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chemeClr val="dk1"/>
                </a:solidFill>
              </a:rPr>
              <a:t>Bestellung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246" name="Google Shape;246;p20"/>
          <p:cNvSpPr/>
          <p:nvPr/>
        </p:nvSpPr>
        <p:spPr>
          <a:xfrm>
            <a:off x="7012848" y="2324638"/>
            <a:ext cx="1420200" cy="546000"/>
          </a:xfrm>
          <a:prstGeom prst="roundRect">
            <a:avLst>
              <a:gd fmla="val 32606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chemeClr val="dk1"/>
                </a:solidFill>
              </a:rPr>
              <a:t>Artikel</a:t>
            </a:r>
            <a:endParaRPr sz="1100">
              <a:solidFill>
                <a:schemeClr val="dk1"/>
              </a:solidFill>
            </a:endParaRPr>
          </a:p>
        </p:txBody>
      </p:sp>
      <p:cxnSp>
        <p:nvCxnSpPr>
          <p:cNvPr id="247" name="Google Shape;247;p20"/>
          <p:cNvCxnSpPr>
            <a:stCxn id="243" idx="3"/>
            <a:endCxn id="244" idx="1"/>
          </p:cNvCxnSpPr>
          <p:nvPr/>
        </p:nvCxnSpPr>
        <p:spPr>
          <a:xfrm>
            <a:off x="2131173" y="2597638"/>
            <a:ext cx="679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8" name="Google Shape;248;p20"/>
          <p:cNvCxnSpPr>
            <a:stCxn id="244" idx="3"/>
            <a:endCxn id="245" idx="1"/>
          </p:cNvCxnSpPr>
          <p:nvPr/>
        </p:nvCxnSpPr>
        <p:spPr>
          <a:xfrm>
            <a:off x="4231211" y="2597638"/>
            <a:ext cx="679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" name="Google Shape;249;p20"/>
          <p:cNvCxnSpPr>
            <a:stCxn id="245" idx="3"/>
            <a:endCxn id="246" idx="1"/>
          </p:cNvCxnSpPr>
          <p:nvPr/>
        </p:nvCxnSpPr>
        <p:spPr>
          <a:xfrm>
            <a:off x="6331248" y="2597638"/>
            <a:ext cx="681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0" name="Google Shape;250;p20"/>
          <p:cNvSpPr txBox="1"/>
          <p:nvPr/>
        </p:nvSpPr>
        <p:spPr>
          <a:xfrm>
            <a:off x="2056488" y="2272863"/>
            <a:ext cx="4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alibri"/>
                <a:ea typeface="Calibri"/>
                <a:cs typeface="Calibri"/>
                <a:sym typeface="Calibri"/>
              </a:rPr>
              <a:t>0,*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0"/>
          <p:cNvSpPr txBox="1"/>
          <p:nvPr/>
        </p:nvSpPr>
        <p:spPr>
          <a:xfrm>
            <a:off x="2611763" y="2291713"/>
            <a:ext cx="4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alibri"/>
                <a:ea typeface="Calibri"/>
                <a:cs typeface="Calibri"/>
                <a:sym typeface="Calibri"/>
              </a:rPr>
              <a:t>1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4167288" y="2282288"/>
            <a:ext cx="4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alibri"/>
                <a:ea typeface="Calibri"/>
                <a:cs typeface="Calibri"/>
                <a:sym typeface="Calibri"/>
              </a:rPr>
              <a:t>0,*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20"/>
          <p:cNvSpPr txBox="1"/>
          <p:nvPr/>
        </p:nvSpPr>
        <p:spPr>
          <a:xfrm>
            <a:off x="4722563" y="2301138"/>
            <a:ext cx="4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alibri"/>
                <a:ea typeface="Calibri"/>
                <a:cs typeface="Calibri"/>
                <a:sym typeface="Calibri"/>
              </a:rPr>
              <a:t>1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20"/>
          <p:cNvSpPr txBox="1"/>
          <p:nvPr/>
        </p:nvSpPr>
        <p:spPr>
          <a:xfrm>
            <a:off x="6683413" y="2272863"/>
            <a:ext cx="4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alibri"/>
                <a:ea typeface="Calibri"/>
                <a:cs typeface="Calibri"/>
                <a:sym typeface="Calibri"/>
              </a:rPr>
              <a:t>0,*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20"/>
          <p:cNvSpPr txBox="1"/>
          <p:nvPr/>
        </p:nvSpPr>
        <p:spPr>
          <a:xfrm>
            <a:off x="6259263" y="2291713"/>
            <a:ext cx="4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alibri"/>
                <a:ea typeface="Calibri"/>
                <a:cs typeface="Calibri"/>
                <a:sym typeface="Calibri"/>
              </a:rPr>
              <a:t>1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20"/>
          <p:cNvSpPr txBox="1"/>
          <p:nvPr/>
        </p:nvSpPr>
        <p:spPr>
          <a:xfrm>
            <a:off x="7824600" y="200925"/>
            <a:ext cx="1116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By Arlind Tahiri</a:t>
            </a:r>
            <a:endParaRPr sz="1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1"/>
          <p:cNvSpPr txBox="1"/>
          <p:nvPr>
            <p:ph type="title"/>
          </p:nvPr>
        </p:nvSpPr>
        <p:spPr>
          <a:xfrm>
            <a:off x="532100" y="4409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Implementierungsbeispiel: </a:t>
            </a:r>
            <a:r>
              <a:rPr lang="de" sz="2000"/>
              <a:t>Checkout</a:t>
            </a:r>
            <a:endParaRPr sz="2000"/>
          </a:p>
        </p:txBody>
      </p:sp>
      <p:pic>
        <p:nvPicPr>
          <p:cNvPr id="262" name="Google Shape;262;p21"/>
          <p:cNvPicPr preferRelativeResize="0"/>
          <p:nvPr/>
        </p:nvPicPr>
        <p:blipFill rotWithShape="1">
          <a:blip r:embed="rId3">
            <a:alphaModFix/>
          </a:blip>
          <a:srcRect b="0" l="-20" r="20" t="0"/>
          <a:stretch/>
        </p:blipFill>
        <p:spPr>
          <a:xfrm>
            <a:off x="364750" y="1439600"/>
            <a:ext cx="6751325" cy="3038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1"/>
          <p:cNvSpPr/>
          <p:nvPr/>
        </p:nvSpPr>
        <p:spPr>
          <a:xfrm>
            <a:off x="3655688" y="1138800"/>
            <a:ext cx="1689600" cy="649500"/>
          </a:xfrm>
          <a:prstGeom prst="roundRect">
            <a:avLst>
              <a:gd fmla="val 32606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chemeClr val="dk1"/>
                </a:solidFill>
              </a:rPr>
              <a:t>Laden der Mitglieder und der Bestellungen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264" name="Google Shape;264;p21"/>
          <p:cNvSpPr/>
          <p:nvPr/>
        </p:nvSpPr>
        <p:spPr>
          <a:xfrm>
            <a:off x="5505088" y="1813525"/>
            <a:ext cx="1689600" cy="649500"/>
          </a:xfrm>
          <a:prstGeom prst="roundRect">
            <a:avLst>
              <a:gd fmla="val 32606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chemeClr val="dk1"/>
                </a:solidFill>
              </a:rPr>
              <a:t>Überprüfung ob Checkout gemacht werden muss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265" name="Google Shape;265;p21"/>
          <p:cNvSpPr/>
          <p:nvPr/>
        </p:nvSpPr>
        <p:spPr>
          <a:xfrm>
            <a:off x="5505088" y="2567050"/>
            <a:ext cx="1689600" cy="649500"/>
          </a:xfrm>
          <a:prstGeom prst="roundRect">
            <a:avLst>
              <a:gd fmla="val 32606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chemeClr val="dk1"/>
                </a:solidFill>
              </a:rPr>
              <a:t>Speicherung der Daten in lokale Datei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266" name="Google Shape;266;p21"/>
          <p:cNvSpPr/>
          <p:nvPr/>
        </p:nvSpPr>
        <p:spPr>
          <a:xfrm>
            <a:off x="3674538" y="3163050"/>
            <a:ext cx="1689600" cy="649500"/>
          </a:xfrm>
          <a:prstGeom prst="roundRect">
            <a:avLst>
              <a:gd fmla="val 32606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chemeClr val="dk1"/>
                </a:solidFill>
              </a:rPr>
              <a:t>Attribut wird bei jedem dieser Mitglieder geändert</a:t>
            </a:r>
            <a:endParaRPr sz="1100">
              <a:solidFill>
                <a:schemeClr val="dk1"/>
              </a:solidFill>
            </a:endParaRPr>
          </a:p>
        </p:txBody>
      </p:sp>
      <p:cxnSp>
        <p:nvCxnSpPr>
          <p:cNvPr id="267" name="Google Shape;267;p21"/>
          <p:cNvCxnSpPr>
            <a:stCxn id="263" idx="1"/>
          </p:cNvCxnSpPr>
          <p:nvPr/>
        </p:nvCxnSpPr>
        <p:spPr>
          <a:xfrm flipH="1">
            <a:off x="1872788" y="1463550"/>
            <a:ext cx="1782900" cy="150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8" name="Google Shape;268;p21"/>
          <p:cNvCxnSpPr>
            <a:stCxn id="264" idx="1"/>
          </p:cNvCxnSpPr>
          <p:nvPr/>
        </p:nvCxnSpPr>
        <p:spPr>
          <a:xfrm flipH="1">
            <a:off x="2211688" y="2138275"/>
            <a:ext cx="3293400" cy="6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9" name="Google Shape;269;p21"/>
          <p:cNvCxnSpPr>
            <a:stCxn id="265" idx="1"/>
          </p:cNvCxnSpPr>
          <p:nvPr/>
        </p:nvCxnSpPr>
        <p:spPr>
          <a:xfrm rot="10800000">
            <a:off x="4757488" y="2687200"/>
            <a:ext cx="747600" cy="20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0" name="Google Shape;270;p21"/>
          <p:cNvCxnSpPr>
            <a:stCxn id="265" idx="1"/>
          </p:cNvCxnSpPr>
          <p:nvPr/>
        </p:nvCxnSpPr>
        <p:spPr>
          <a:xfrm flipH="1">
            <a:off x="4748188" y="2891800"/>
            <a:ext cx="756900" cy="15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1" name="Google Shape;271;p21"/>
          <p:cNvCxnSpPr>
            <a:stCxn id="266" idx="1"/>
          </p:cNvCxnSpPr>
          <p:nvPr/>
        </p:nvCxnSpPr>
        <p:spPr>
          <a:xfrm flipH="1">
            <a:off x="2738838" y="3487800"/>
            <a:ext cx="935700" cy="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2" name="Google Shape;272;p21"/>
          <p:cNvSpPr/>
          <p:nvPr/>
        </p:nvSpPr>
        <p:spPr>
          <a:xfrm>
            <a:off x="7194688" y="3374175"/>
            <a:ext cx="1689600" cy="649500"/>
          </a:xfrm>
          <a:prstGeom prst="roundRect">
            <a:avLst>
              <a:gd fmla="val 32606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chemeClr val="dk1"/>
                </a:solidFill>
              </a:rPr>
              <a:t>Speicherung der Bestellungen in lokale Datei</a:t>
            </a:r>
            <a:endParaRPr sz="1100">
              <a:solidFill>
                <a:schemeClr val="dk1"/>
              </a:solidFill>
            </a:endParaRPr>
          </a:p>
        </p:txBody>
      </p:sp>
      <p:cxnSp>
        <p:nvCxnSpPr>
          <p:cNvPr id="273" name="Google Shape;273;p21"/>
          <p:cNvCxnSpPr>
            <a:stCxn id="272" idx="1"/>
          </p:cNvCxnSpPr>
          <p:nvPr/>
        </p:nvCxnSpPr>
        <p:spPr>
          <a:xfrm flipH="1">
            <a:off x="7082188" y="3698925"/>
            <a:ext cx="112500" cy="16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4" name="Google Shape;274;p21"/>
          <p:cNvSpPr/>
          <p:nvPr/>
        </p:nvSpPr>
        <p:spPr>
          <a:xfrm>
            <a:off x="2843388" y="4072425"/>
            <a:ext cx="1689600" cy="649500"/>
          </a:xfrm>
          <a:prstGeom prst="roundRect">
            <a:avLst>
              <a:gd fmla="val 32606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chemeClr val="dk1"/>
                </a:solidFill>
              </a:rPr>
              <a:t>Löschen der Bestellungen </a:t>
            </a:r>
            <a:endParaRPr sz="1100">
              <a:solidFill>
                <a:schemeClr val="dk1"/>
              </a:solidFill>
            </a:endParaRPr>
          </a:p>
        </p:txBody>
      </p:sp>
      <p:cxnSp>
        <p:nvCxnSpPr>
          <p:cNvPr id="275" name="Google Shape;275;p21"/>
          <p:cNvCxnSpPr>
            <a:stCxn id="274" idx="1"/>
          </p:cNvCxnSpPr>
          <p:nvPr/>
        </p:nvCxnSpPr>
        <p:spPr>
          <a:xfrm rot="10800000">
            <a:off x="1095588" y="4230675"/>
            <a:ext cx="1747800" cy="16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6" name="Google Shape;276;p21"/>
          <p:cNvSpPr txBox="1"/>
          <p:nvPr/>
        </p:nvSpPr>
        <p:spPr>
          <a:xfrm>
            <a:off x="7824600" y="200925"/>
            <a:ext cx="1116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By Arlind Tahiri</a:t>
            </a:r>
            <a:endParaRPr sz="1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